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6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58889" y="2382441"/>
            <a:ext cx="6516687" cy="1890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8567738" cy="1160860"/>
          </a:xfrm>
          <a:prstGeom prst="rect">
            <a:avLst/>
          </a:prstGeom>
          <a:solidFill>
            <a:srgbClr val="0034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4624388"/>
            <a:ext cx="3419475" cy="4321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59114" y="4677966"/>
            <a:ext cx="3025775" cy="465534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11864" y="4677966"/>
            <a:ext cx="3132137" cy="3786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4" y="-20240"/>
            <a:ext cx="15128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4214" y="1600200"/>
            <a:ext cx="777398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054850" y="0"/>
            <a:ext cx="649288" cy="173474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0"/>
            <a:ext cx="2173288" cy="46160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72225" cy="46160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8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1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6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9901" y="681038"/>
            <a:ext cx="4037013" cy="3935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681038"/>
            <a:ext cx="4038600" cy="3935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5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5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4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7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624388"/>
            <a:ext cx="3419475" cy="4321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59114" y="4677966"/>
            <a:ext cx="3025775" cy="465534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11864" y="4677966"/>
            <a:ext cx="3132137" cy="3786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681038"/>
            <a:ext cx="8228013" cy="393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25" tIns="40013" rIns="80025" bIns="40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25" tIns="40013" rIns="80025" bIns="40013" numCol="1" anchor="t" anchorCtr="0" compatLnSpc="1">
            <a:prstTxWarp prst="textNoShape">
              <a:avLst/>
            </a:prstTxWarp>
          </a:bodyPr>
          <a:lstStyle>
            <a:lvl1pPr defTabSz="800100">
              <a:defRPr sz="1300"/>
            </a:lvl1pPr>
          </a:lstStyle>
          <a:p>
            <a:fld id="{E487C1C7-949F-4D44-98DF-D424CBBCB68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25" tIns="40013" rIns="80025" bIns="40013" numCol="1" anchor="t" anchorCtr="0" compatLnSpc="1">
            <a:prstTxWarp prst="textNoShape">
              <a:avLst/>
            </a:prstTxWarp>
          </a:bodyPr>
          <a:lstStyle>
            <a:lvl1pPr algn="ctr" defTabSz="800100">
              <a:defRPr sz="1300"/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25" tIns="40013" rIns="80025" bIns="40013" numCol="1" anchor="t" anchorCtr="0" compatLnSpc="1">
            <a:prstTxWarp prst="textNoShape">
              <a:avLst/>
            </a:prstTxWarp>
          </a:bodyPr>
          <a:lstStyle>
            <a:lvl1pPr algn="r" defTabSz="800100">
              <a:defRPr sz="1300"/>
            </a:lvl1pPr>
          </a:lstStyle>
          <a:p>
            <a:fld id="{2318F3A6-A869-4F7F-BE2B-E59250024D04}" type="slidenum">
              <a:rPr lang="ru-RU" smtClean="0"/>
              <a:t>‹#›</a:t>
            </a:fld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57" y="0"/>
            <a:ext cx="1119344" cy="3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002"/>
            <a:ext cx="8024657" cy="357188"/>
          </a:xfrm>
          <a:prstGeom prst="rect">
            <a:avLst/>
          </a:prstGeom>
          <a:solidFill>
            <a:srgbClr val="0034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02465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25" tIns="40013" rIns="80025" bIns="400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340444" y="1002"/>
            <a:ext cx="684213" cy="11608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ctr" defTabSz="8001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00038" indent="-300038" algn="l" defTabSz="80010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9288" indent="-249238" algn="l" defTabSz="80010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0125" indent="-200025" algn="l" defTabSz="800100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400175" indent="-200025" algn="l" defTabSz="800100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800225" indent="-200025" algn="l" defTabSz="8001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257425" indent="-200025" algn="l" defTabSz="8001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714625" indent="-200025" algn="l" defTabSz="8001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171825" indent="-200025" algn="l" defTabSz="8001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629025" indent="-200025" algn="l" defTabSz="8001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Чем методы бережливого производства могут помочь </a:t>
            </a:r>
            <a:r>
              <a:rPr lang="ru-RU" dirty="0" err="1" smtClean="0"/>
              <a:t>инноватору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нужно бережливому производству от инновационных технологий?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0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Иными словами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Нужен подробный алгоритм, следуя которому можно провести инновационную идею – независимо от ее содержания - через все стадии становления, вывода на рынок и доведения до конечного потребителя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67" y="2355726"/>
            <a:ext cx="2950369" cy="195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3356" y="430597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Фото: </a:t>
            </a:r>
            <a:r>
              <a:rPr lang="en-US" dirty="0" smtClean="0"/>
              <a:t>http://www.realprintmanagement.co.uk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4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«… ни один проект не дошел до </a:t>
            </a:r>
            <a:r>
              <a:rPr lang="ru-RU" sz="2400" dirty="0" smtClean="0"/>
              <a:t>потребителя</a:t>
            </a:r>
            <a:r>
              <a:rPr lang="ru-RU" sz="2400" dirty="0" smtClean="0"/>
              <a:t>. Пока в кабинетах не договоришься – ничего не двигается»</a:t>
            </a:r>
          </a:p>
          <a:p>
            <a:r>
              <a:rPr lang="ru-RU" sz="2400" dirty="0" smtClean="0"/>
              <a:t>«…нам нужна поддержка государства. Нужен закон, который обяжет использовать наш продукт»</a:t>
            </a:r>
          </a:p>
          <a:p>
            <a:r>
              <a:rPr lang="ru-RU" sz="2400" dirty="0" smtClean="0"/>
              <a:t>«…без этого закона мы ничего не можем продать»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99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Инвестиции? Участие государства? Вздор!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0" y="2505429"/>
            <a:ext cx="1428750" cy="2064544"/>
          </a:xfrm>
        </p:spPr>
      </p:pic>
      <p:sp>
        <p:nvSpPr>
          <p:cNvPr id="5" name="TextBox 4"/>
          <p:cNvSpPr txBox="1"/>
          <p:nvPr/>
        </p:nvSpPr>
        <p:spPr>
          <a:xfrm>
            <a:off x="323528" y="6815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«…Как вы уже поняли, ваша компания – это ВЫ, и если вы сами до этого момента обходились без венчурного капитала, то и ваш бизнес сможет. Не говоря уже о том, что </a:t>
            </a:r>
            <a:r>
              <a:rPr lang="ru-RU" sz="2000" b="1" i="1" dirty="0" smtClean="0"/>
              <a:t>недостаток ресурсов вынуждает применять творческое мышление, а это свойство поможет вам пробежать всю трассу впереди остальных</a:t>
            </a:r>
            <a:r>
              <a:rPr lang="ru-RU" sz="2000" i="1" dirty="0" smtClean="0"/>
              <a:t>.»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8419" y="2571750"/>
            <a:ext cx="3831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Майк </a:t>
            </a:r>
            <a:r>
              <a:rPr lang="ru-RU" dirty="0" err="1" smtClean="0"/>
              <a:t>Микаловиц</a:t>
            </a:r>
            <a:endParaRPr lang="ru-RU" dirty="0" smtClean="0"/>
          </a:p>
          <a:p>
            <a:pPr algn="r"/>
            <a:r>
              <a:rPr lang="ru-RU" dirty="0" smtClean="0"/>
              <a:t>«</a:t>
            </a:r>
            <a:r>
              <a:rPr lang="ru-RU" dirty="0" err="1" smtClean="0"/>
              <a:t>Стартап</a:t>
            </a:r>
            <a:r>
              <a:rPr lang="ru-RU" dirty="0" smtClean="0"/>
              <a:t> без бюджета», </a:t>
            </a:r>
            <a:br>
              <a:rPr lang="ru-RU" dirty="0" smtClean="0"/>
            </a:br>
            <a:r>
              <a:rPr lang="ru-RU" dirty="0" smtClean="0"/>
              <a:t>стр. 135</a:t>
            </a:r>
          </a:p>
          <a:p>
            <a:pPr algn="r"/>
            <a:r>
              <a:rPr lang="ru-RU" dirty="0" smtClean="0"/>
              <a:t>изд. Манн-Иванов-Фербер, 2011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бережливое производство полезно для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Цель компании</a:t>
            </a:r>
          </a:p>
          <a:p>
            <a:endParaRPr lang="ru-RU" dirty="0" smtClean="0"/>
          </a:p>
          <a:p>
            <a:r>
              <a:rPr lang="ru-RU" sz="3200" b="1" i="1" u="sng" dirty="0" smtClean="0">
                <a:solidFill>
                  <a:srgbClr val="FF0000"/>
                </a:solidFill>
              </a:rPr>
              <a:t>Ценность для клиента</a:t>
            </a:r>
          </a:p>
          <a:p>
            <a:endParaRPr lang="ru-RU" dirty="0" smtClean="0"/>
          </a:p>
          <a:p>
            <a:r>
              <a:rPr lang="ru-RU" dirty="0" smtClean="0"/>
              <a:t>Кто клиент? Чего он хочет?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76" y="350535"/>
            <a:ext cx="765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создателей инновационных технологий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49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 не знает о продукте / не хочет покупать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Лучше продается то, что человек хочет,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 smtClean="0"/>
              <a:t>не то, что ему нужно.</a:t>
            </a:r>
          </a:p>
          <a:p>
            <a:r>
              <a:rPr lang="ru-RU" sz="2400" dirty="0" smtClean="0"/>
              <a:t>Если вы продаете не то, что человек хочет, а то, что ему нужно, вы должны сначала рассказать человеку, почему ему это нужно, чтобы он этого захотел.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Джентльмены. Если клиент не знает, его надо обучить.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91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Начинать надо с конца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1" y="681038"/>
            <a:ext cx="6478364" cy="39350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finish first</a:t>
            </a:r>
            <a:r>
              <a:rPr lang="ru-RU" sz="2400" dirty="0"/>
              <a:t>,</a:t>
            </a:r>
            <a:r>
              <a:rPr lang="en-US" sz="2400" dirty="0" smtClean="0"/>
              <a:t> first you have to finish</a:t>
            </a:r>
          </a:p>
          <a:p>
            <a:pPr marL="0" indent="0" algn="r">
              <a:buNone/>
            </a:pPr>
            <a:r>
              <a:rPr lang="ru-RU" sz="1800" i="1" dirty="0" err="1" smtClean="0"/>
              <a:t>Рон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Деннис</a:t>
            </a:r>
            <a:r>
              <a:rPr lang="ru-RU" sz="1800" i="1" dirty="0" smtClean="0"/>
              <a:t>, </a:t>
            </a:r>
            <a:br>
              <a:rPr lang="ru-RU" sz="1800" i="1" dirty="0" smtClean="0"/>
            </a:br>
            <a:r>
              <a:rPr lang="ru-RU" sz="1800" i="1" dirty="0" smtClean="0"/>
              <a:t>в </a:t>
            </a:r>
            <a:r>
              <a:rPr lang="ru-RU" sz="1800" i="1" dirty="0"/>
              <a:t>1980-2008 гг</a:t>
            </a:r>
            <a:r>
              <a:rPr lang="ru-RU" sz="1800" i="1" dirty="0" smtClean="0"/>
              <a:t>. - глава команды </a:t>
            </a:r>
            <a:r>
              <a:rPr lang="en-US" sz="1800" i="1" dirty="0" smtClean="0"/>
              <a:t>McLaren F1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в гонках Формулы 1</a:t>
            </a:r>
            <a:endParaRPr lang="ru-RU" sz="24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400" dirty="0" smtClean="0"/>
              <a:t>Чтобы финишировать первым, вы должны сначала финишировать.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1800" dirty="0" smtClean="0"/>
              <a:t>Подсказка: покажите </a:t>
            </a:r>
            <a:br>
              <a:rPr lang="ru-RU" sz="1800" dirty="0" smtClean="0"/>
            </a:br>
            <a:r>
              <a:rPr lang="ru-RU" sz="1800" dirty="0" smtClean="0"/>
              <a:t>(расскажите, если нечего показывать)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потенциальному </a:t>
            </a:r>
            <a:r>
              <a:rPr lang="ru-RU" sz="1800" dirty="0" smtClean="0"/>
              <a:t>клиенту продукт, </a:t>
            </a:r>
            <a:br>
              <a:rPr lang="ru-RU" sz="1800" dirty="0" smtClean="0"/>
            </a:br>
            <a:r>
              <a:rPr lang="ru-RU" sz="1800" dirty="0" smtClean="0"/>
              <a:t>и спросите, что он о нем думает?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41781"/>
            <a:ext cx="2495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главная проблема?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Инновации не попадают в производство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… потому что они «неудобные» и их сложно </a:t>
            </a:r>
            <a:r>
              <a:rPr lang="ru-RU" sz="2400" dirty="0" err="1" smtClean="0"/>
              <a:t>технологизировать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 bwMode="auto">
          <a:xfrm>
            <a:off x="5580112" y="2247715"/>
            <a:ext cx="3205654" cy="207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9821" y="42969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Фото: </a:t>
            </a:r>
            <a:r>
              <a:rPr lang="en-US" dirty="0" smtClean="0"/>
              <a:t>http://www.andreasrigging.ru/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2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совсем не так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Инновации попадают в производство.</a:t>
            </a:r>
          </a:p>
          <a:p>
            <a:r>
              <a:rPr lang="ru-RU" sz="2400" dirty="0" smtClean="0"/>
              <a:t>…но инновации не доходят до потребителя!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 чем дело?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85696"/>
            <a:ext cx="3278138" cy="21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7842" y="4214534"/>
            <a:ext cx="235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Фото: </a:t>
            </a:r>
            <a:r>
              <a:rPr lang="en-US" dirty="0" smtClean="0"/>
              <a:t>http://blog.i.ua/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все таки два слова о производстве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В чем сложность внедрения новых технологий в старом производстве?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Новая технология сама не соответствует новым требованиям рынка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Новая технология вступает 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противоречие </a:t>
            </a:r>
            <a:r>
              <a:rPr lang="ru-RU" sz="2400" dirty="0" smtClean="0"/>
              <a:t>с методами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менеджмента</a:t>
            </a:r>
            <a:endParaRPr lang="ru-RU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17744"/>
            <a:ext cx="2045426" cy="189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418091"/>
            <a:ext cx="4992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Фото: </a:t>
            </a:r>
            <a:r>
              <a:rPr lang="en-US" dirty="0" smtClean="0"/>
              <a:t>http://catholic-</a:t>
            </a:r>
            <a:r>
              <a:rPr lang="en-US" dirty="0" err="1" smtClean="0"/>
              <a:t>whistleblog.blogspot.com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9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технология и требования 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Покупатель в большинстве отраслей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требует все </a:t>
            </a:r>
            <a:r>
              <a:rPr lang="ru-RU" sz="2400" dirty="0" smtClean="0"/>
              <a:t>большей </a:t>
            </a:r>
            <a:r>
              <a:rPr lang="ru-RU" sz="2400" dirty="0" err="1" smtClean="0"/>
              <a:t>кастомизации</a:t>
            </a:r>
            <a:r>
              <a:rPr lang="ru-RU" sz="2400" dirty="0" smtClean="0"/>
              <a:t> продуктов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Ассортимент растет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Требуется налаживать производство все меньшими и меньшими партиями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Ни один производитель оборудования не учитывает в технологии возможность быстрой переналадки оборудования на уровне знаний, которые передаются вместе со станками.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4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технологии и методы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Большинство отраслей испытывают колоссальную нехватку квалифицированных кадров.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Обслуживать сложное оборудование практически некому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Требуется оборудование, которое очень просто обслуживать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Ни один производитель не учитывает требования простоты обслуживания, которые известны тем, кто внедряет </a:t>
            </a:r>
            <a:r>
              <a:rPr lang="en-US" sz="2400" dirty="0" smtClean="0"/>
              <a:t>5S </a:t>
            </a:r>
            <a:r>
              <a:rPr lang="ru-RU" sz="2400" dirty="0" smtClean="0"/>
              <a:t>и </a:t>
            </a:r>
            <a:r>
              <a:rPr lang="en-US" sz="2400" dirty="0" smtClean="0"/>
              <a:t>TPM.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12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будет в заведомом выигрыше?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Инновационная технология производства должна учитывать возможность работы самыми мелкими партиями – буквально поштучно.</a:t>
            </a:r>
          </a:p>
          <a:p>
            <a:r>
              <a:rPr lang="ru-RU" sz="2400" dirty="0" smtClean="0"/>
              <a:t>Инновационное промышленное оборудование должно быть абсолютно простым в обслуживании.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40" y="2693263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0040" y="42404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Фото: </a:t>
            </a:r>
            <a:r>
              <a:rPr lang="en-US" dirty="0" smtClean="0"/>
              <a:t>http://www.vuilwatertank.net/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0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дойти до покупателя?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7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Нужна </a:t>
            </a:r>
            <a:r>
              <a:rPr lang="ru-RU" dirty="0" err="1" smtClean="0"/>
              <a:t>технологизация</a:t>
            </a:r>
            <a:r>
              <a:rPr lang="ru-RU" dirty="0" smtClean="0"/>
              <a:t> внедрения 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Процедура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Маркетинговой оценки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Рыночной оценки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Финансовой оценки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Разработки технологии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Пилотного производства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Продвижения продукции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Привлечения инвестиций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Формирования сервисных функций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66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kazarin.ru">
  <a:themeElements>
    <a:clrScheme name="wkazarin.ru 13">
      <a:dk1>
        <a:srgbClr val="000000"/>
      </a:dk1>
      <a:lt1>
        <a:srgbClr val="FFFFFF"/>
      </a:lt1>
      <a:dk2>
        <a:srgbClr val="000000"/>
      </a:dk2>
      <a:lt2>
        <a:srgbClr val="003300"/>
      </a:lt2>
      <a:accent1>
        <a:srgbClr val="339966"/>
      </a:accent1>
      <a:accent2>
        <a:srgbClr val="339966"/>
      </a:accent2>
      <a:accent3>
        <a:srgbClr val="FFFFFF"/>
      </a:accent3>
      <a:accent4>
        <a:srgbClr val="000000"/>
      </a:accent4>
      <a:accent5>
        <a:srgbClr val="ADCAB8"/>
      </a:accent5>
      <a:accent6>
        <a:srgbClr val="2D8A5C"/>
      </a:accent6>
      <a:hlink>
        <a:srgbClr val="008000"/>
      </a:hlink>
      <a:folHlink>
        <a:srgbClr val="99FF99"/>
      </a:folHlink>
    </a:clrScheme>
    <a:fontScheme name="wkazarin.r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kazarin.r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azarin.r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azarin.r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azarin.r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azarin.r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azarin.r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kazarin.r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kazarin.r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kazarin.r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kazarin.r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kazarin.r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kazarin.r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kazarin.ru 13">
        <a:dk1>
          <a:srgbClr val="000000"/>
        </a:dk1>
        <a:lt1>
          <a:srgbClr val="FFFFFF"/>
        </a:lt1>
        <a:dk2>
          <a:srgbClr val="000000"/>
        </a:dk2>
        <a:lt2>
          <a:srgbClr val="003300"/>
        </a:lt2>
        <a:accent1>
          <a:srgbClr val="339966"/>
        </a:accent1>
        <a:accent2>
          <a:srgbClr val="339966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2D8A5C"/>
        </a:accent6>
        <a:hlink>
          <a:srgbClr val="008000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wkazarin.ru</Template>
  <TotalTime>194</TotalTime>
  <Words>424</Words>
  <Application>Microsoft Office PowerPoint</Application>
  <PresentationFormat>Экран (16:9)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wkazarin.ru</vt:lpstr>
      <vt:lpstr>Что нужно бережливому производству от инновационных технологий?</vt:lpstr>
      <vt:lpstr>В чем главная проблема?</vt:lpstr>
      <vt:lpstr>Все совсем не так</vt:lpstr>
      <vt:lpstr>И все таки два слова о производстве</vt:lpstr>
      <vt:lpstr>Новая технология и требования рынка</vt:lpstr>
      <vt:lpstr>Новые технологии и методы управления</vt:lpstr>
      <vt:lpstr>Кто будет в заведомом выигрыше?</vt:lpstr>
      <vt:lpstr>Как дойти до покупателя?</vt:lpstr>
      <vt:lpstr>Нужна технологизация внедрения инноваций</vt:lpstr>
      <vt:lpstr>Иными словами</vt:lpstr>
      <vt:lpstr>Цитаты</vt:lpstr>
      <vt:lpstr>Инвестиции? Участие государства? Вздор!</vt:lpstr>
      <vt:lpstr>Чем бережливое производство полезно для</vt:lpstr>
      <vt:lpstr>Клиент не знает о продукте / не хочет покупать</vt:lpstr>
      <vt:lpstr>Начинать надо с конца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нужно бережливому производству от инновационных технологий?</dc:title>
  <dc:creator>Казарин</dc:creator>
  <cp:lastModifiedBy>Казарин</cp:lastModifiedBy>
  <cp:revision>10</cp:revision>
  <dcterms:created xsi:type="dcterms:W3CDTF">2011-09-22T17:07:40Z</dcterms:created>
  <dcterms:modified xsi:type="dcterms:W3CDTF">2011-09-24T09:23:20Z</dcterms:modified>
</cp:coreProperties>
</file>